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62" r:id="rId2"/>
    <p:sldId id="256" r:id="rId3"/>
    <p:sldId id="261" r:id="rId4"/>
    <p:sldId id="257" r:id="rId5"/>
    <p:sldId id="260" r:id="rId6"/>
    <p:sldId id="259" r:id="rId7"/>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29580" autoAdjust="0"/>
    <p:restoredTop sz="86417" autoAdjust="0"/>
  </p:normalViewPr>
  <p:slideViewPr>
    <p:cSldViewPr snapToGrid="0">
      <p:cViewPr>
        <p:scale>
          <a:sx n="80" d="100"/>
          <a:sy n="80" d="100"/>
        </p:scale>
        <p:origin x="60" y="45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378468-F905-4150-BCBF-7ED0D46E88F9}" type="datetimeFigureOut">
              <a:rPr lang="es-MX" smtClean="0"/>
              <a:t>17/01/2024</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365477-6CF4-40D5-9255-A05670923265}" type="slidenum">
              <a:rPr lang="es-MX" smtClean="0"/>
              <a:t>‹Nº›</a:t>
            </a:fld>
            <a:endParaRPr lang="es-MX"/>
          </a:p>
        </p:txBody>
      </p:sp>
    </p:spTree>
    <p:extLst>
      <p:ext uri="{BB962C8B-B14F-4D97-AF65-F5344CB8AC3E}">
        <p14:creationId xmlns:p14="http://schemas.microsoft.com/office/powerpoint/2010/main" val="6176867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B9365477-6CF4-40D5-9255-A05670923265}" type="slidenum">
              <a:rPr lang="es-MX" smtClean="0"/>
              <a:t>2</a:t>
            </a:fld>
            <a:endParaRPr lang="es-MX"/>
          </a:p>
        </p:txBody>
      </p:sp>
    </p:spTree>
    <p:extLst>
      <p:ext uri="{BB962C8B-B14F-4D97-AF65-F5344CB8AC3E}">
        <p14:creationId xmlns:p14="http://schemas.microsoft.com/office/powerpoint/2010/main" val="10498045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s-MX"/>
          </a:p>
        </p:txBody>
      </p:sp>
      <p:sp>
        <p:nvSpPr>
          <p:cNvPr id="4" name="Marcador de fecha 3"/>
          <p:cNvSpPr>
            <a:spLocks noGrp="1"/>
          </p:cNvSpPr>
          <p:nvPr>
            <p:ph type="dt" sz="half" idx="10"/>
          </p:nvPr>
        </p:nvSpPr>
        <p:spPr/>
        <p:txBody>
          <a:bodyPr/>
          <a:lstStyle/>
          <a:p>
            <a:fld id="{FB33A8E1-F10E-45FD-A9C8-E327200B5A45}" type="datetimeFigureOut">
              <a:rPr lang="es-MX" smtClean="0"/>
              <a:t>12/01/2024</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7422DF0A-2580-4A56-9F66-1E2967371F8A}" type="slidenum">
              <a:rPr lang="es-MX" smtClean="0"/>
              <a:t>‹Nº›</a:t>
            </a:fld>
            <a:endParaRPr lang="es-MX"/>
          </a:p>
        </p:txBody>
      </p:sp>
    </p:spTree>
    <p:extLst>
      <p:ext uri="{BB962C8B-B14F-4D97-AF65-F5344CB8AC3E}">
        <p14:creationId xmlns:p14="http://schemas.microsoft.com/office/powerpoint/2010/main" val="2109156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FB33A8E1-F10E-45FD-A9C8-E327200B5A45}" type="datetimeFigureOut">
              <a:rPr lang="es-MX" smtClean="0"/>
              <a:t>12/01/2024</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7422DF0A-2580-4A56-9F66-1E2967371F8A}" type="slidenum">
              <a:rPr lang="es-MX" smtClean="0"/>
              <a:t>‹Nº›</a:t>
            </a:fld>
            <a:endParaRPr lang="es-MX"/>
          </a:p>
        </p:txBody>
      </p:sp>
    </p:spTree>
    <p:extLst>
      <p:ext uri="{BB962C8B-B14F-4D97-AF65-F5344CB8AC3E}">
        <p14:creationId xmlns:p14="http://schemas.microsoft.com/office/powerpoint/2010/main" val="33307212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FB33A8E1-F10E-45FD-A9C8-E327200B5A45}" type="datetimeFigureOut">
              <a:rPr lang="es-MX" smtClean="0"/>
              <a:t>12/01/2024</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7422DF0A-2580-4A56-9F66-1E2967371F8A}" type="slidenum">
              <a:rPr lang="es-MX" smtClean="0"/>
              <a:t>‹Nº›</a:t>
            </a:fld>
            <a:endParaRPr lang="es-MX"/>
          </a:p>
        </p:txBody>
      </p:sp>
    </p:spTree>
    <p:extLst>
      <p:ext uri="{BB962C8B-B14F-4D97-AF65-F5344CB8AC3E}">
        <p14:creationId xmlns:p14="http://schemas.microsoft.com/office/powerpoint/2010/main" val="23187674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FB33A8E1-F10E-45FD-A9C8-E327200B5A45}" type="datetimeFigureOut">
              <a:rPr lang="es-MX" smtClean="0"/>
              <a:t>12/01/2024</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7422DF0A-2580-4A56-9F66-1E2967371F8A}" type="slidenum">
              <a:rPr lang="es-MX" smtClean="0"/>
              <a:t>‹Nº›</a:t>
            </a:fld>
            <a:endParaRPr lang="es-MX"/>
          </a:p>
        </p:txBody>
      </p:sp>
    </p:spTree>
    <p:extLst>
      <p:ext uri="{BB962C8B-B14F-4D97-AF65-F5344CB8AC3E}">
        <p14:creationId xmlns:p14="http://schemas.microsoft.com/office/powerpoint/2010/main" val="18428890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Editar el estilo de texto del patrón</a:t>
            </a:r>
          </a:p>
        </p:txBody>
      </p:sp>
      <p:sp>
        <p:nvSpPr>
          <p:cNvPr id="4" name="Marcador de fecha 3"/>
          <p:cNvSpPr>
            <a:spLocks noGrp="1"/>
          </p:cNvSpPr>
          <p:nvPr>
            <p:ph type="dt" sz="half" idx="10"/>
          </p:nvPr>
        </p:nvSpPr>
        <p:spPr/>
        <p:txBody>
          <a:bodyPr/>
          <a:lstStyle/>
          <a:p>
            <a:fld id="{FB33A8E1-F10E-45FD-A9C8-E327200B5A45}" type="datetimeFigureOut">
              <a:rPr lang="es-MX" smtClean="0"/>
              <a:t>12/01/2024</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7422DF0A-2580-4A56-9F66-1E2967371F8A}" type="slidenum">
              <a:rPr lang="es-MX" smtClean="0"/>
              <a:t>‹Nº›</a:t>
            </a:fld>
            <a:endParaRPr lang="es-MX"/>
          </a:p>
        </p:txBody>
      </p:sp>
    </p:spTree>
    <p:extLst>
      <p:ext uri="{BB962C8B-B14F-4D97-AF65-F5344CB8AC3E}">
        <p14:creationId xmlns:p14="http://schemas.microsoft.com/office/powerpoint/2010/main" val="20496276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FB33A8E1-F10E-45FD-A9C8-E327200B5A45}" type="datetimeFigureOut">
              <a:rPr lang="es-MX" smtClean="0"/>
              <a:t>12/01/2024</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7422DF0A-2580-4A56-9F66-1E2967371F8A}" type="slidenum">
              <a:rPr lang="es-MX" smtClean="0"/>
              <a:t>‹Nº›</a:t>
            </a:fld>
            <a:endParaRPr lang="es-MX"/>
          </a:p>
        </p:txBody>
      </p:sp>
    </p:spTree>
    <p:extLst>
      <p:ext uri="{BB962C8B-B14F-4D97-AF65-F5344CB8AC3E}">
        <p14:creationId xmlns:p14="http://schemas.microsoft.com/office/powerpoint/2010/main" val="32524035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FB33A8E1-F10E-45FD-A9C8-E327200B5A45}" type="datetimeFigureOut">
              <a:rPr lang="es-MX" smtClean="0"/>
              <a:t>12/01/2024</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7422DF0A-2580-4A56-9F66-1E2967371F8A}" type="slidenum">
              <a:rPr lang="es-MX" smtClean="0"/>
              <a:t>‹Nº›</a:t>
            </a:fld>
            <a:endParaRPr lang="es-MX"/>
          </a:p>
        </p:txBody>
      </p:sp>
    </p:spTree>
    <p:extLst>
      <p:ext uri="{BB962C8B-B14F-4D97-AF65-F5344CB8AC3E}">
        <p14:creationId xmlns:p14="http://schemas.microsoft.com/office/powerpoint/2010/main" val="1392704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FB33A8E1-F10E-45FD-A9C8-E327200B5A45}" type="datetimeFigureOut">
              <a:rPr lang="es-MX" smtClean="0"/>
              <a:t>12/01/2024</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7422DF0A-2580-4A56-9F66-1E2967371F8A}" type="slidenum">
              <a:rPr lang="es-MX" smtClean="0"/>
              <a:t>‹Nº›</a:t>
            </a:fld>
            <a:endParaRPr lang="es-MX"/>
          </a:p>
        </p:txBody>
      </p:sp>
    </p:spTree>
    <p:extLst>
      <p:ext uri="{BB962C8B-B14F-4D97-AF65-F5344CB8AC3E}">
        <p14:creationId xmlns:p14="http://schemas.microsoft.com/office/powerpoint/2010/main" val="1240567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FB33A8E1-F10E-45FD-A9C8-E327200B5A45}" type="datetimeFigureOut">
              <a:rPr lang="es-MX" smtClean="0"/>
              <a:t>12/01/2024</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7422DF0A-2580-4A56-9F66-1E2967371F8A}" type="slidenum">
              <a:rPr lang="es-MX" smtClean="0"/>
              <a:t>‹Nº›</a:t>
            </a:fld>
            <a:endParaRPr lang="es-MX"/>
          </a:p>
        </p:txBody>
      </p:sp>
    </p:spTree>
    <p:extLst>
      <p:ext uri="{BB962C8B-B14F-4D97-AF65-F5344CB8AC3E}">
        <p14:creationId xmlns:p14="http://schemas.microsoft.com/office/powerpoint/2010/main" val="24993653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FB33A8E1-F10E-45FD-A9C8-E327200B5A45}" type="datetimeFigureOut">
              <a:rPr lang="es-MX" smtClean="0"/>
              <a:t>12/01/2024</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7422DF0A-2580-4A56-9F66-1E2967371F8A}" type="slidenum">
              <a:rPr lang="es-MX" smtClean="0"/>
              <a:t>‹Nº›</a:t>
            </a:fld>
            <a:endParaRPr lang="es-MX"/>
          </a:p>
        </p:txBody>
      </p:sp>
    </p:spTree>
    <p:extLst>
      <p:ext uri="{BB962C8B-B14F-4D97-AF65-F5344CB8AC3E}">
        <p14:creationId xmlns:p14="http://schemas.microsoft.com/office/powerpoint/2010/main" val="15850674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FB33A8E1-F10E-45FD-A9C8-E327200B5A45}" type="datetimeFigureOut">
              <a:rPr lang="es-MX" smtClean="0"/>
              <a:t>12/01/2024</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7422DF0A-2580-4A56-9F66-1E2967371F8A}" type="slidenum">
              <a:rPr lang="es-MX" smtClean="0"/>
              <a:t>‹Nº›</a:t>
            </a:fld>
            <a:endParaRPr lang="es-MX"/>
          </a:p>
        </p:txBody>
      </p:sp>
    </p:spTree>
    <p:extLst>
      <p:ext uri="{BB962C8B-B14F-4D97-AF65-F5344CB8AC3E}">
        <p14:creationId xmlns:p14="http://schemas.microsoft.com/office/powerpoint/2010/main" val="2046436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33A8E1-F10E-45FD-A9C8-E327200B5A45}" type="datetimeFigureOut">
              <a:rPr lang="es-MX" smtClean="0"/>
              <a:t>12/01/2024</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22DF0A-2580-4A56-9F66-1E2967371F8A}" type="slidenum">
              <a:rPr lang="es-MX" smtClean="0"/>
              <a:t>‹Nº›</a:t>
            </a:fld>
            <a:endParaRPr lang="es-MX"/>
          </a:p>
        </p:txBody>
      </p:sp>
    </p:spTree>
    <p:extLst>
      <p:ext uri="{BB962C8B-B14F-4D97-AF65-F5344CB8AC3E}">
        <p14:creationId xmlns:p14="http://schemas.microsoft.com/office/powerpoint/2010/main" val="32379574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Cover</a:t>
            </a:r>
            <a:r>
              <a:rPr lang="es-MX" dirty="0" smtClean="0"/>
              <a:t> page (</a:t>
            </a:r>
            <a:r>
              <a:rPr lang="es-MX" dirty="0" err="1" smtClean="0"/>
              <a:t>main</a:t>
            </a:r>
            <a:r>
              <a:rPr lang="es-MX" dirty="0" smtClean="0"/>
              <a:t> </a:t>
            </a:r>
            <a:r>
              <a:rPr lang="es-MX" dirty="0" err="1" smtClean="0"/>
              <a:t>info</a:t>
            </a:r>
            <a:r>
              <a:rPr lang="es-MX" dirty="0" smtClean="0"/>
              <a:t>). </a:t>
            </a:r>
            <a:endParaRPr lang="es-MX" dirty="0"/>
          </a:p>
        </p:txBody>
      </p:sp>
      <p:sp>
        <p:nvSpPr>
          <p:cNvPr id="7" name="CuadroTexto 6"/>
          <p:cNvSpPr txBox="1"/>
          <p:nvPr/>
        </p:nvSpPr>
        <p:spPr>
          <a:xfrm>
            <a:off x="838200" y="2105247"/>
            <a:ext cx="11739560" cy="1446550"/>
          </a:xfrm>
          <a:prstGeom prst="rect">
            <a:avLst/>
          </a:prstGeom>
          <a:noFill/>
        </p:spPr>
        <p:txBody>
          <a:bodyPr wrap="none" rtlCol="0">
            <a:spAutoFit/>
          </a:bodyPr>
          <a:lstStyle/>
          <a:p>
            <a:r>
              <a:rPr lang="en-US" sz="4400" dirty="0" err="1" smtClean="0">
                <a:solidFill>
                  <a:srgbClr val="00B050"/>
                </a:solidFill>
              </a:rPr>
              <a:t>Title:The</a:t>
            </a:r>
            <a:r>
              <a:rPr lang="en-US" sz="4400" dirty="0" smtClean="0">
                <a:solidFill>
                  <a:srgbClr val="00B050"/>
                </a:solidFill>
              </a:rPr>
              <a:t> </a:t>
            </a:r>
            <a:r>
              <a:rPr lang="en-US" sz="4400" dirty="0">
                <a:solidFill>
                  <a:srgbClr val="00B050"/>
                </a:solidFill>
              </a:rPr>
              <a:t>Mexican Polymer Society </a:t>
            </a:r>
            <a:r>
              <a:rPr lang="en-US" sz="4400" dirty="0" smtClean="0">
                <a:solidFill>
                  <a:srgbClr val="00B050"/>
                </a:solidFill>
              </a:rPr>
              <a:t>Journal(MPSJ)  </a:t>
            </a:r>
            <a:endParaRPr lang="en-US" sz="4400" dirty="0">
              <a:solidFill>
                <a:srgbClr val="00B050"/>
              </a:solidFill>
            </a:endParaRPr>
          </a:p>
          <a:p>
            <a:endParaRPr lang="es-MX" sz="4400" dirty="0"/>
          </a:p>
        </p:txBody>
      </p:sp>
      <p:sp>
        <p:nvSpPr>
          <p:cNvPr id="8" name="CuadroTexto 7"/>
          <p:cNvSpPr txBox="1"/>
          <p:nvPr/>
        </p:nvSpPr>
        <p:spPr>
          <a:xfrm>
            <a:off x="2543786" y="2828522"/>
            <a:ext cx="5923801" cy="584775"/>
          </a:xfrm>
          <a:prstGeom prst="rect">
            <a:avLst/>
          </a:prstGeom>
          <a:noFill/>
          <a:ln>
            <a:solidFill>
              <a:srgbClr val="FF0000"/>
            </a:solidFill>
          </a:ln>
        </p:spPr>
        <p:txBody>
          <a:bodyPr wrap="none" rtlCol="0">
            <a:spAutoFit/>
          </a:bodyPr>
          <a:lstStyle/>
          <a:p>
            <a:r>
              <a:rPr lang="en-US" sz="1600" dirty="0">
                <a:solidFill>
                  <a:srgbClr val="FF0000"/>
                </a:solidFill>
              </a:rPr>
              <a:t>. (</a:t>
            </a:r>
            <a:r>
              <a:rPr lang="en-US" sz="1600" dirty="0" smtClean="0">
                <a:solidFill>
                  <a:srgbClr val="FF0000"/>
                </a:solidFill>
              </a:rPr>
              <a:t>Motto:</a:t>
            </a:r>
            <a:endParaRPr lang="en-US" sz="1600" dirty="0">
              <a:solidFill>
                <a:srgbClr val="FF0000"/>
              </a:solidFill>
            </a:endParaRPr>
          </a:p>
          <a:p>
            <a:r>
              <a:rPr lang="en-US" sz="1600" dirty="0" smtClean="0">
                <a:solidFill>
                  <a:srgbClr val="FF0000"/>
                </a:solidFill>
              </a:rPr>
              <a:t>The </a:t>
            </a:r>
            <a:r>
              <a:rPr lang="en-US" sz="1600" dirty="0">
                <a:solidFill>
                  <a:srgbClr val="FF0000"/>
                </a:solidFill>
              </a:rPr>
              <a:t>JMPS </a:t>
            </a:r>
            <a:r>
              <a:rPr lang="en-US" sz="1600" dirty="0" smtClean="0">
                <a:solidFill>
                  <a:srgbClr val="FF0000"/>
                </a:solidFill>
              </a:rPr>
              <a:t>elevates Polymer </a:t>
            </a:r>
            <a:r>
              <a:rPr lang="en-US" sz="1600" dirty="0">
                <a:solidFill>
                  <a:srgbClr val="FF0000"/>
                </a:solidFill>
              </a:rPr>
              <a:t>Science and </a:t>
            </a:r>
            <a:r>
              <a:rPr lang="en-US" sz="1600" dirty="0" smtClean="0">
                <a:solidFill>
                  <a:srgbClr val="FF0000"/>
                </a:solidFill>
              </a:rPr>
              <a:t>empowers </a:t>
            </a:r>
            <a:r>
              <a:rPr lang="en-US" sz="1600" dirty="0">
                <a:solidFill>
                  <a:srgbClr val="FF0000"/>
                </a:solidFill>
              </a:rPr>
              <a:t>Mexico's New </a:t>
            </a:r>
            <a:r>
              <a:rPr lang="en-US" sz="1600" dirty="0" smtClean="0">
                <a:solidFill>
                  <a:srgbClr val="FF0000"/>
                </a:solidFill>
              </a:rPr>
              <a:t>era</a:t>
            </a:r>
            <a:endParaRPr lang="es-MX" sz="1600" dirty="0">
              <a:solidFill>
                <a:srgbClr val="FF0000"/>
              </a:solidFill>
            </a:endParaRPr>
          </a:p>
        </p:txBody>
      </p:sp>
    </p:spTree>
    <p:extLst>
      <p:ext uri="{BB962C8B-B14F-4D97-AF65-F5344CB8AC3E}">
        <p14:creationId xmlns:p14="http://schemas.microsoft.com/office/powerpoint/2010/main" val="4125532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720028" y="2031703"/>
            <a:ext cx="3953070" cy="3293209"/>
          </a:xfrm>
          <a:prstGeom prst="rect">
            <a:avLst/>
          </a:prstGeom>
          <a:noFill/>
        </p:spPr>
        <p:txBody>
          <a:bodyPr wrap="none" rtlCol="0">
            <a:spAutoFit/>
          </a:bodyPr>
          <a:lstStyle/>
          <a:p>
            <a:r>
              <a:rPr lang="es-MX" sz="1300" dirty="0">
                <a:solidFill>
                  <a:srgbClr val="FF0000"/>
                </a:solidFill>
              </a:rPr>
              <a:t>EDITORIAL </a:t>
            </a:r>
            <a:r>
              <a:rPr lang="es-MX" sz="1300" dirty="0" smtClean="0">
                <a:solidFill>
                  <a:srgbClr val="FF0000"/>
                </a:solidFill>
              </a:rPr>
              <a:t>BOARD</a:t>
            </a:r>
          </a:p>
          <a:p>
            <a:r>
              <a:rPr lang="es-MX" sz="1300" dirty="0" smtClean="0"/>
              <a:t>Dr</a:t>
            </a:r>
            <a:r>
              <a:rPr lang="es-MX" sz="1300" dirty="0" smtClean="0"/>
              <a:t>. Dámaso Navarro Rodríguez(CIQA)</a:t>
            </a:r>
          </a:p>
          <a:p>
            <a:r>
              <a:rPr lang="es-MX" sz="1300" dirty="0" smtClean="0"/>
              <a:t>Dr. José Bonilla(CIMAV)</a:t>
            </a:r>
          </a:p>
          <a:p>
            <a:r>
              <a:rPr lang="es-MX" sz="1300" dirty="0" smtClean="0"/>
              <a:t>Dr. Felipe Avalos (UA de </a:t>
            </a:r>
            <a:r>
              <a:rPr lang="es-MX" sz="1300" dirty="0" err="1" smtClean="0"/>
              <a:t>Coah</a:t>
            </a:r>
            <a:r>
              <a:rPr lang="es-MX" sz="1300" dirty="0" smtClean="0"/>
              <a:t>.)</a:t>
            </a:r>
          </a:p>
          <a:p>
            <a:r>
              <a:rPr lang="es-MX" sz="1300" dirty="0" smtClean="0"/>
              <a:t>Dr. Ángel </a:t>
            </a:r>
            <a:r>
              <a:rPr lang="es-MX" sz="1300" dirty="0" err="1" smtClean="0"/>
              <a:t>Licea</a:t>
            </a:r>
            <a:r>
              <a:rPr lang="es-MX" sz="1300" dirty="0" smtClean="0"/>
              <a:t>   (</a:t>
            </a:r>
            <a:r>
              <a:rPr lang="es-MX" sz="1300" dirty="0" err="1" smtClean="0"/>
              <a:t>ITTijuana</a:t>
            </a:r>
            <a:endParaRPr lang="es-MX" sz="1300" dirty="0" smtClean="0"/>
          </a:p>
          <a:p>
            <a:r>
              <a:rPr lang="es-MX" sz="1300" dirty="0" smtClean="0"/>
              <a:t>Dr. Rubén González Núñez.</a:t>
            </a:r>
          </a:p>
          <a:p>
            <a:r>
              <a:rPr lang="es-MX" sz="1300" dirty="0" smtClean="0"/>
              <a:t>Dr. Antonio Martínez </a:t>
            </a:r>
            <a:r>
              <a:rPr lang="es-MX" sz="1300" dirty="0" err="1" smtClean="0"/>
              <a:t>Richa</a:t>
            </a:r>
            <a:r>
              <a:rPr lang="es-MX" sz="1300" dirty="0" smtClean="0"/>
              <a:t>(</a:t>
            </a:r>
            <a:r>
              <a:rPr lang="es-MX" sz="1300" dirty="0"/>
              <a:t>Universidad de Guanajuato</a:t>
            </a:r>
            <a:r>
              <a:rPr lang="es-MX" sz="1300" dirty="0" smtClean="0"/>
              <a:t>)</a:t>
            </a:r>
          </a:p>
          <a:p>
            <a:r>
              <a:rPr lang="es-MX" sz="1300" dirty="0" smtClean="0"/>
              <a:t>Dr. Rubén González Núñez(universidad de Guadalajara)</a:t>
            </a:r>
          </a:p>
          <a:p>
            <a:r>
              <a:rPr lang="es-MX" sz="1300" dirty="0" smtClean="0"/>
              <a:t>J. </a:t>
            </a:r>
            <a:r>
              <a:rPr lang="es-MX" sz="1300" dirty="0" err="1" smtClean="0"/>
              <a:t>Betzabe</a:t>
            </a:r>
            <a:r>
              <a:rPr lang="es-MX" sz="1300" dirty="0" smtClean="0"/>
              <a:t>  González  </a:t>
            </a:r>
            <a:r>
              <a:rPr lang="es-MX" sz="1300" cap="small" dirty="0" smtClean="0"/>
              <a:t>Campos(universidad michoacana</a:t>
            </a:r>
            <a:r>
              <a:rPr lang="es-MX" sz="1300" dirty="0" smtClean="0"/>
              <a:t>)</a:t>
            </a:r>
          </a:p>
          <a:p>
            <a:endParaRPr lang="es-MX" sz="1300" dirty="0"/>
          </a:p>
          <a:p>
            <a:endParaRPr lang="es-MX" sz="1300" dirty="0" smtClean="0"/>
          </a:p>
          <a:p>
            <a:endParaRPr lang="es-MX" sz="1300" dirty="0" smtClean="0"/>
          </a:p>
          <a:p>
            <a:endParaRPr lang="es-MX" sz="1300" dirty="0" smtClean="0"/>
          </a:p>
          <a:p>
            <a:endParaRPr lang="es-MX" sz="1300" dirty="0" smtClean="0"/>
          </a:p>
          <a:p>
            <a:endParaRPr lang="es-MX" sz="1300" dirty="0" smtClean="0"/>
          </a:p>
          <a:p>
            <a:endParaRPr lang="es-MX" sz="1300" dirty="0"/>
          </a:p>
        </p:txBody>
      </p:sp>
      <p:sp>
        <p:nvSpPr>
          <p:cNvPr id="7" name="CuadroTexto 6"/>
          <p:cNvSpPr txBox="1"/>
          <p:nvPr/>
        </p:nvSpPr>
        <p:spPr>
          <a:xfrm>
            <a:off x="5220455" y="1299194"/>
            <a:ext cx="3289362" cy="738664"/>
          </a:xfrm>
          <a:prstGeom prst="rect">
            <a:avLst/>
          </a:prstGeom>
          <a:noFill/>
        </p:spPr>
        <p:txBody>
          <a:bodyPr wrap="none" rtlCol="0">
            <a:spAutoFit/>
          </a:bodyPr>
          <a:lstStyle/>
          <a:p>
            <a:endParaRPr lang="es-MX" sz="1400" dirty="0" smtClean="0">
              <a:solidFill>
                <a:srgbClr val="FF0000"/>
              </a:solidFill>
            </a:endParaRPr>
          </a:p>
          <a:p>
            <a:r>
              <a:rPr lang="es-MX" sz="1400" dirty="0" smtClean="0">
                <a:solidFill>
                  <a:srgbClr val="FF0000"/>
                </a:solidFill>
              </a:rPr>
              <a:t>Editor in </a:t>
            </a:r>
            <a:r>
              <a:rPr lang="es-MX" sz="1400" dirty="0" err="1" smtClean="0">
                <a:solidFill>
                  <a:srgbClr val="FF0000"/>
                </a:solidFill>
              </a:rPr>
              <a:t>chief</a:t>
            </a:r>
            <a:r>
              <a:rPr lang="es-MX" sz="1400" dirty="0" smtClean="0"/>
              <a:t>: </a:t>
            </a:r>
            <a:r>
              <a:rPr lang="es-MX" sz="1400" dirty="0" smtClean="0"/>
              <a:t>Dr</a:t>
            </a:r>
            <a:r>
              <a:rPr lang="es-MX" sz="1400" dirty="0" smtClean="0"/>
              <a:t>. Ramiro </a:t>
            </a:r>
            <a:r>
              <a:rPr lang="es-MX" sz="1400" dirty="0" err="1" smtClean="0"/>
              <a:t>Guerrero-Santos</a:t>
            </a:r>
            <a:endParaRPr lang="es-MX" sz="1400" dirty="0" smtClean="0"/>
          </a:p>
          <a:p>
            <a:endParaRPr lang="es-MX" sz="1400" dirty="0"/>
          </a:p>
        </p:txBody>
      </p:sp>
      <p:sp>
        <p:nvSpPr>
          <p:cNvPr id="10" name="CuadroTexto 9"/>
          <p:cNvSpPr txBox="1"/>
          <p:nvPr/>
        </p:nvSpPr>
        <p:spPr>
          <a:xfrm>
            <a:off x="6598467" y="2118511"/>
            <a:ext cx="3953070" cy="5093702"/>
          </a:xfrm>
          <a:prstGeom prst="rect">
            <a:avLst/>
          </a:prstGeom>
          <a:noFill/>
        </p:spPr>
        <p:txBody>
          <a:bodyPr wrap="none" rtlCol="0">
            <a:spAutoFit/>
          </a:bodyPr>
          <a:lstStyle/>
          <a:p>
            <a:r>
              <a:rPr lang="es-MX" sz="1300" dirty="0">
                <a:solidFill>
                  <a:srgbClr val="FF0000"/>
                </a:solidFill>
              </a:rPr>
              <a:t>EDITORIAL COMMITEE.</a:t>
            </a:r>
            <a:endParaRPr lang="es-MX" sz="1300" dirty="0" smtClean="0">
              <a:solidFill>
                <a:srgbClr val="FF0000"/>
              </a:solidFill>
            </a:endParaRPr>
          </a:p>
          <a:p>
            <a:r>
              <a:rPr lang="es-MX" sz="1300" dirty="0" smtClean="0"/>
              <a:t>Dr. Dámaso Navarro Rodríguez(CIQA)</a:t>
            </a:r>
          </a:p>
          <a:p>
            <a:r>
              <a:rPr lang="es-MX" sz="1300" dirty="0" smtClean="0"/>
              <a:t>Dr. José Bonilla(CIMAV)</a:t>
            </a:r>
          </a:p>
          <a:p>
            <a:r>
              <a:rPr lang="es-MX" sz="1300" dirty="0" smtClean="0"/>
              <a:t>Dr. Felipe Avalos (UA de </a:t>
            </a:r>
            <a:r>
              <a:rPr lang="es-MX" sz="1300" dirty="0" err="1" smtClean="0"/>
              <a:t>Coah</a:t>
            </a:r>
            <a:r>
              <a:rPr lang="es-MX" sz="1300" dirty="0" smtClean="0"/>
              <a:t>.)</a:t>
            </a:r>
          </a:p>
          <a:p>
            <a:r>
              <a:rPr lang="es-MX" sz="1300" dirty="0" smtClean="0"/>
              <a:t>Dr. Ángel </a:t>
            </a:r>
            <a:r>
              <a:rPr lang="es-MX" sz="1300" dirty="0" err="1" smtClean="0"/>
              <a:t>Licea</a:t>
            </a:r>
            <a:r>
              <a:rPr lang="es-MX" sz="1300" dirty="0" smtClean="0"/>
              <a:t> </a:t>
            </a:r>
            <a:r>
              <a:rPr lang="es-MX" sz="1300" dirty="0" err="1" smtClean="0"/>
              <a:t>Claveríe</a:t>
            </a:r>
            <a:endParaRPr lang="es-MX" sz="1300" dirty="0" smtClean="0"/>
          </a:p>
          <a:p>
            <a:r>
              <a:rPr lang="es-MX" sz="1300" dirty="0" smtClean="0"/>
              <a:t>Dr. Rubén González Núñez</a:t>
            </a:r>
          </a:p>
          <a:p>
            <a:r>
              <a:rPr lang="es-MX" sz="1300" dirty="0" smtClean="0"/>
              <a:t>Dr. Antonio Martínez </a:t>
            </a:r>
            <a:r>
              <a:rPr lang="es-MX" sz="1300" dirty="0" err="1" smtClean="0"/>
              <a:t>Richa</a:t>
            </a:r>
            <a:r>
              <a:rPr lang="es-MX" sz="1300" dirty="0" smtClean="0"/>
              <a:t>(</a:t>
            </a:r>
            <a:r>
              <a:rPr lang="es-MX" sz="1300" dirty="0"/>
              <a:t>Universidad de Guanajuato</a:t>
            </a:r>
            <a:r>
              <a:rPr lang="es-MX" sz="1300" dirty="0" smtClean="0"/>
              <a:t>)</a:t>
            </a:r>
          </a:p>
          <a:p>
            <a:r>
              <a:rPr lang="es-MX" sz="1300" dirty="0" smtClean="0"/>
              <a:t>Dr. Rubén González Núñez(universidad de Guadalajara)</a:t>
            </a:r>
          </a:p>
          <a:p>
            <a:r>
              <a:rPr lang="es-MX" sz="1300" dirty="0" smtClean="0"/>
              <a:t>J. </a:t>
            </a:r>
            <a:r>
              <a:rPr lang="es-MX" sz="1300" dirty="0" err="1" smtClean="0"/>
              <a:t>Betzabe</a:t>
            </a:r>
            <a:r>
              <a:rPr lang="es-MX" sz="1300" dirty="0" smtClean="0"/>
              <a:t>  </a:t>
            </a:r>
            <a:r>
              <a:rPr lang="es-MX" sz="1300" dirty="0" err="1" smtClean="0"/>
              <a:t>Gonzalez</a:t>
            </a:r>
            <a:r>
              <a:rPr lang="es-MX" sz="1300" dirty="0" smtClean="0"/>
              <a:t>  </a:t>
            </a:r>
            <a:r>
              <a:rPr lang="es-MX" sz="1300" cap="small" dirty="0" smtClean="0"/>
              <a:t>Campos(universidad michoacana</a:t>
            </a:r>
            <a:r>
              <a:rPr lang="es-MX" sz="1300" dirty="0" smtClean="0"/>
              <a:t>)</a:t>
            </a:r>
          </a:p>
          <a:p>
            <a:r>
              <a:rPr lang="es-MX" sz="1300" dirty="0" smtClean="0"/>
              <a:t>Dr. </a:t>
            </a:r>
            <a:r>
              <a:rPr lang="es-MX" sz="1300" dirty="0" err="1" smtClean="0"/>
              <a:t>Victor</a:t>
            </a:r>
            <a:r>
              <a:rPr lang="es-MX" sz="1300" dirty="0" smtClean="0"/>
              <a:t> Lechuga Islas</a:t>
            </a:r>
          </a:p>
          <a:p>
            <a:r>
              <a:rPr lang="es-MX" sz="1300" dirty="0" smtClean="0"/>
              <a:t>Dr. Roberto </a:t>
            </a:r>
            <a:r>
              <a:rPr lang="es-MX" sz="1300" dirty="0" err="1" smtClean="0"/>
              <a:t>Yañez</a:t>
            </a:r>
            <a:endParaRPr lang="es-MX" sz="1300" dirty="0" smtClean="0"/>
          </a:p>
          <a:p>
            <a:r>
              <a:rPr lang="es-MX" sz="1300" dirty="0" smtClean="0"/>
              <a:t>Dr. Tania Lara Ceniceros</a:t>
            </a:r>
          </a:p>
          <a:p>
            <a:endParaRPr lang="es-MX" sz="1300" dirty="0" smtClean="0"/>
          </a:p>
          <a:p>
            <a:endParaRPr lang="es-MX" sz="1300" dirty="0" smtClean="0"/>
          </a:p>
          <a:p>
            <a:endParaRPr lang="es-MX" sz="1300" dirty="0" smtClean="0"/>
          </a:p>
          <a:p>
            <a:endParaRPr lang="es-MX" sz="1300" dirty="0"/>
          </a:p>
          <a:p>
            <a:endParaRPr lang="es-MX" sz="1300" dirty="0" smtClean="0"/>
          </a:p>
          <a:p>
            <a:endParaRPr lang="es-MX" sz="1300" dirty="0" smtClean="0"/>
          </a:p>
          <a:p>
            <a:endParaRPr lang="es-MX" sz="1300" dirty="0" smtClean="0"/>
          </a:p>
          <a:p>
            <a:endParaRPr lang="es-MX" sz="1300" dirty="0" smtClean="0"/>
          </a:p>
          <a:p>
            <a:endParaRPr lang="es-MX" sz="1300" dirty="0" smtClean="0"/>
          </a:p>
          <a:p>
            <a:endParaRPr lang="es-MX" sz="1300" dirty="0" smtClean="0"/>
          </a:p>
          <a:p>
            <a:endParaRPr lang="es-MX" sz="1300" dirty="0" smtClean="0"/>
          </a:p>
          <a:p>
            <a:endParaRPr lang="es-MX" sz="1300" dirty="0" smtClean="0"/>
          </a:p>
          <a:p>
            <a:endParaRPr lang="es-MX" sz="1300" dirty="0"/>
          </a:p>
        </p:txBody>
      </p:sp>
      <p:pic>
        <p:nvPicPr>
          <p:cNvPr id="8" name="Imagen 7"/>
          <p:cNvPicPr/>
          <p:nvPr/>
        </p:nvPicPr>
        <p:blipFill>
          <a:blip r:embed="rId3"/>
          <a:stretch>
            <a:fillRect/>
          </a:stretch>
        </p:blipFill>
        <p:spPr>
          <a:xfrm>
            <a:off x="4544423" y="2307277"/>
            <a:ext cx="1765048" cy="1496945"/>
          </a:xfrm>
          <a:prstGeom prst="rect">
            <a:avLst/>
          </a:prstGeom>
        </p:spPr>
      </p:pic>
      <p:pic>
        <p:nvPicPr>
          <p:cNvPr id="9" name="Imagen 8"/>
          <p:cNvPicPr>
            <a:picLocks noChangeAspect="1"/>
          </p:cNvPicPr>
          <p:nvPr/>
        </p:nvPicPr>
        <p:blipFill>
          <a:blip r:embed="rId4"/>
          <a:stretch>
            <a:fillRect/>
          </a:stretch>
        </p:blipFill>
        <p:spPr>
          <a:xfrm>
            <a:off x="10590186" y="5618851"/>
            <a:ext cx="1414732" cy="882669"/>
          </a:xfrm>
          <a:prstGeom prst="rect">
            <a:avLst/>
          </a:prstGeom>
          <a:ln w="28575">
            <a:solidFill>
              <a:srgbClr val="00B0F0"/>
            </a:solidFill>
          </a:ln>
        </p:spPr>
      </p:pic>
      <p:pic>
        <p:nvPicPr>
          <p:cNvPr id="11" name="Imagen 10"/>
          <p:cNvPicPr>
            <a:picLocks noChangeAspect="1"/>
          </p:cNvPicPr>
          <p:nvPr/>
        </p:nvPicPr>
        <p:blipFill>
          <a:blip r:embed="rId5"/>
          <a:stretch>
            <a:fillRect/>
          </a:stretch>
        </p:blipFill>
        <p:spPr>
          <a:xfrm>
            <a:off x="1114652" y="5636957"/>
            <a:ext cx="843496" cy="852489"/>
          </a:xfrm>
          <a:prstGeom prst="rect">
            <a:avLst/>
          </a:prstGeom>
          <a:solidFill>
            <a:srgbClr val="FF0000"/>
          </a:solidFill>
          <a:ln w="38100">
            <a:solidFill>
              <a:srgbClr val="00B0F0"/>
            </a:solidFill>
          </a:ln>
        </p:spPr>
      </p:pic>
      <p:sp>
        <p:nvSpPr>
          <p:cNvPr id="12" name="Marcador de contenido 2"/>
          <p:cNvSpPr txBox="1">
            <a:spLocks/>
          </p:cNvSpPr>
          <p:nvPr/>
        </p:nvSpPr>
        <p:spPr>
          <a:xfrm>
            <a:off x="1958148" y="5594331"/>
            <a:ext cx="8365403" cy="1167897"/>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s-MX" sz="800" dirty="0" smtClean="0"/>
              <a:t>JMPS, vol. 6, </a:t>
            </a:r>
            <a:r>
              <a:rPr lang="es-MX" sz="800" dirty="0" err="1" smtClean="0"/>
              <a:t>núm</a:t>
            </a:r>
            <a:r>
              <a:rPr lang="es-MX" sz="800" dirty="0" smtClean="0"/>
              <a:t> 12, septiembre 2023-febrero 2024, es una revista </a:t>
            </a:r>
            <a:r>
              <a:rPr lang="es-MX" sz="800" dirty="0" err="1" smtClean="0"/>
              <a:t>académica</a:t>
            </a:r>
            <a:r>
              <a:rPr lang="es-MX" sz="800" dirty="0" smtClean="0"/>
              <a:t> digital de acceso libre y publicación cuatrimestral  editada por el Centro de </a:t>
            </a:r>
            <a:r>
              <a:rPr lang="es-MX" sz="800" dirty="0" err="1" smtClean="0"/>
              <a:t>Investigacion</a:t>
            </a:r>
            <a:r>
              <a:rPr lang="es-MX" sz="800" dirty="0" smtClean="0"/>
              <a:t> en </a:t>
            </a:r>
            <a:r>
              <a:rPr lang="es-MX" sz="800" dirty="0" smtClean="0"/>
              <a:t>Química Aplicada(CIQA-</a:t>
            </a:r>
            <a:r>
              <a:rPr lang="es-MX" sz="800" dirty="0" err="1" smtClean="0"/>
              <a:t>Conacyt</a:t>
            </a:r>
            <a:r>
              <a:rPr lang="es-MX" sz="800" dirty="0" smtClean="0"/>
              <a:t>), </a:t>
            </a:r>
            <a:r>
              <a:rPr lang="es-MX" sz="800" dirty="0" err="1" smtClean="0"/>
              <a:t>Blvd</a:t>
            </a:r>
            <a:r>
              <a:rPr lang="es-MX" sz="800" dirty="0" smtClean="0"/>
              <a:t>. Enrique Reyna Hermosillo, </a:t>
            </a:r>
            <a:r>
              <a:rPr lang="es-MX" sz="800" dirty="0" err="1" smtClean="0"/>
              <a:t>núm</a:t>
            </a:r>
            <a:r>
              <a:rPr lang="es-MX" sz="800" dirty="0" smtClean="0"/>
              <a:t>. 140, Col. San </a:t>
            </a:r>
            <a:r>
              <a:rPr lang="es-MX" sz="800" dirty="0" err="1" smtClean="0"/>
              <a:t>Jose</a:t>
            </a:r>
            <a:r>
              <a:rPr lang="es-MX" sz="800" dirty="0" smtClean="0"/>
              <a:t> de los Cerritos, C. P. 25294, Saltillo Coahuila en colaboración con la Sociedad </a:t>
            </a:r>
            <a:r>
              <a:rPr lang="es-MX" sz="800" dirty="0" err="1" smtClean="0"/>
              <a:t>polimerica</a:t>
            </a:r>
            <a:r>
              <a:rPr lang="es-MX" sz="800" dirty="0" smtClean="0"/>
              <a:t> de </a:t>
            </a:r>
            <a:r>
              <a:rPr lang="es-MX" sz="800" dirty="0" err="1" smtClean="0"/>
              <a:t>Mexico</a:t>
            </a:r>
            <a:r>
              <a:rPr lang="es-MX" sz="800" dirty="0" smtClean="0"/>
              <a:t>(), </a:t>
            </a:r>
            <a:r>
              <a:rPr lang="es-MX" sz="800" dirty="0" smtClean="0"/>
              <a:t>Tel</a:t>
            </a:r>
            <a:r>
              <a:rPr lang="es-MX" sz="800" dirty="0" smtClean="0"/>
              <a:t>. +52 (664) 631 6344, </a:t>
            </a:r>
            <a:r>
              <a:rPr lang="es-MX" sz="800" dirty="0" smtClean="0"/>
              <a:t>Tel</a:t>
            </a:r>
            <a:r>
              <a:rPr lang="es-MX" sz="800" dirty="0" smtClean="0"/>
              <a:t>. (444) 811 01 01. Contacto: encartesantropologicos@ciesas.edu.mx. Directora de la revista: Dra. Odilia </a:t>
            </a:r>
            <a:r>
              <a:rPr lang="es-MX" sz="800" dirty="0" err="1" smtClean="0"/>
              <a:t>Perez</a:t>
            </a:r>
            <a:r>
              <a:rPr lang="es-MX" sz="800" dirty="0" smtClean="0"/>
              <a:t> Camacho. Alojada en la </a:t>
            </a:r>
            <a:r>
              <a:rPr lang="es-MX" sz="800" dirty="0" err="1" smtClean="0"/>
              <a:t>dirección</a:t>
            </a:r>
            <a:r>
              <a:rPr lang="es-MX" sz="800" dirty="0" smtClean="0"/>
              <a:t> </a:t>
            </a:r>
            <a:r>
              <a:rPr lang="es-MX" sz="800" dirty="0" err="1" smtClean="0"/>
              <a:t>electrónica</a:t>
            </a:r>
            <a:r>
              <a:rPr lang="es-MX" sz="800" dirty="0" smtClean="0"/>
              <a:t> </a:t>
            </a:r>
            <a:r>
              <a:rPr lang="es-MX" sz="800" dirty="0" smtClean="0"/>
              <a:t>https: </a:t>
            </a:r>
            <a:r>
              <a:rPr lang="es-MX" sz="800" dirty="0" smtClean="0"/>
              <a:t>Responsable de la última actualización de este número: Arthur Temporal Ventura. Fecha de última modificación: 21 de septiembre de 2023</a:t>
            </a:r>
            <a:endParaRPr lang="es-MX" sz="800" dirty="0"/>
          </a:p>
        </p:txBody>
      </p:sp>
      <p:sp>
        <p:nvSpPr>
          <p:cNvPr id="14" name="CuadroTexto 13"/>
          <p:cNvSpPr txBox="1"/>
          <p:nvPr/>
        </p:nvSpPr>
        <p:spPr>
          <a:xfrm>
            <a:off x="5220455" y="916169"/>
            <a:ext cx="6021585" cy="338554"/>
          </a:xfrm>
          <a:prstGeom prst="rect">
            <a:avLst/>
          </a:prstGeom>
          <a:noFill/>
          <a:ln>
            <a:solidFill>
              <a:srgbClr val="FF0000"/>
            </a:solidFill>
          </a:ln>
        </p:spPr>
        <p:txBody>
          <a:bodyPr wrap="none" rtlCol="0">
            <a:spAutoFit/>
          </a:bodyPr>
          <a:lstStyle/>
          <a:p>
            <a:r>
              <a:rPr lang="en-US" sz="1600" dirty="0">
                <a:solidFill>
                  <a:srgbClr val="FF0000"/>
                </a:solidFill>
              </a:rPr>
              <a:t>The JMPS </a:t>
            </a:r>
            <a:r>
              <a:rPr lang="en-US" sz="1600" dirty="0" smtClean="0">
                <a:solidFill>
                  <a:srgbClr val="FF0000"/>
                </a:solidFill>
              </a:rPr>
              <a:t>elevates Polymer </a:t>
            </a:r>
            <a:r>
              <a:rPr lang="en-US" sz="1600" dirty="0">
                <a:solidFill>
                  <a:srgbClr val="FF0000"/>
                </a:solidFill>
              </a:rPr>
              <a:t>Science and </a:t>
            </a:r>
            <a:r>
              <a:rPr lang="en-US" sz="1600" dirty="0" smtClean="0">
                <a:solidFill>
                  <a:srgbClr val="FF0000"/>
                </a:solidFill>
              </a:rPr>
              <a:t>empowers </a:t>
            </a:r>
            <a:r>
              <a:rPr lang="en-US" sz="1600" dirty="0">
                <a:solidFill>
                  <a:srgbClr val="FF0000"/>
                </a:solidFill>
              </a:rPr>
              <a:t>Mexico's New era. </a:t>
            </a:r>
            <a:endParaRPr lang="es-MX" sz="1600" dirty="0">
              <a:solidFill>
                <a:srgbClr val="FF0000"/>
              </a:solidFill>
            </a:endParaRPr>
          </a:p>
        </p:txBody>
      </p:sp>
      <p:sp>
        <p:nvSpPr>
          <p:cNvPr id="13" name="Título 1"/>
          <p:cNvSpPr txBox="1">
            <a:spLocks/>
          </p:cNvSpPr>
          <p:nvPr/>
        </p:nvSpPr>
        <p:spPr>
          <a:xfrm>
            <a:off x="-934330" y="-641667"/>
            <a:ext cx="10515600" cy="13255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s-MX" sz="4800" dirty="0" smtClean="0"/>
              <a:t>Back </a:t>
            </a:r>
            <a:r>
              <a:rPr lang="es-MX" sz="4800" dirty="0" err="1" smtClean="0"/>
              <a:t>cover</a:t>
            </a:r>
            <a:endParaRPr lang="es-MX" sz="4800" dirty="0"/>
          </a:p>
        </p:txBody>
      </p:sp>
    </p:spTree>
    <p:extLst>
      <p:ext uri="{BB962C8B-B14F-4D97-AF65-F5344CB8AC3E}">
        <p14:creationId xmlns:p14="http://schemas.microsoft.com/office/powerpoint/2010/main" val="39703758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stretch>
            <a:fillRect/>
          </a:stretch>
        </p:blipFill>
        <p:spPr>
          <a:xfrm>
            <a:off x="2038671" y="1825625"/>
            <a:ext cx="8114657" cy="4351338"/>
          </a:xfrm>
          <a:prstGeom prst="rect">
            <a:avLst/>
          </a:prstGeom>
        </p:spPr>
      </p:pic>
    </p:spTree>
    <p:extLst>
      <p:ext uri="{BB962C8B-B14F-4D97-AF65-F5344CB8AC3E}">
        <p14:creationId xmlns:p14="http://schemas.microsoft.com/office/powerpoint/2010/main" val="38787199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scope</a:t>
            </a:r>
            <a:endParaRPr lang="es-MX" dirty="0"/>
          </a:p>
        </p:txBody>
      </p:sp>
      <p:sp>
        <p:nvSpPr>
          <p:cNvPr id="3" name="Marcador de contenido 2"/>
          <p:cNvSpPr>
            <a:spLocks noGrp="1"/>
          </p:cNvSpPr>
          <p:nvPr>
            <p:ph idx="1"/>
          </p:nvPr>
        </p:nvSpPr>
        <p:spPr/>
        <p:txBody>
          <a:bodyPr/>
          <a:lstStyle/>
          <a:p>
            <a:r>
              <a:rPr lang="en-US" dirty="0" smtClean="0"/>
              <a:t>The Journal of the Polymer Mexican Society (JPMS) aims to be a leading international publication dedicated to advancing the knowledge and understanding of polymers and polymer science. The journal serves as a platform for scientists, researchers, academicians, and industry professionals to share their original research, reviews, and perspectives on various aspects of polymers.</a:t>
            </a:r>
            <a:endParaRPr lang="es-MX" dirty="0"/>
          </a:p>
        </p:txBody>
      </p:sp>
    </p:spTree>
    <p:extLst>
      <p:ext uri="{BB962C8B-B14F-4D97-AF65-F5344CB8AC3E}">
        <p14:creationId xmlns:p14="http://schemas.microsoft.com/office/powerpoint/2010/main" val="14339450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Examples</a:t>
            </a:r>
            <a:r>
              <a:rPr lang="es-MX" dirty="0" smtClean="0"/>
              <a:t> of e </a:t>
            </a:r>
            <a:r>
              <a:rPr lang="es-MX" dirty="0" err="1" smtClean="0"/>
              <a:t>journals</a:t>
            </a:r>
            <a:r>
              <a:rPr lang="es-MX" dirty="0" smtClean="0"/>
              <a:t> </a:t>
            </a:r>
            <a:endParaRPr lang="es-MX" dirty="0"/>
          </a:p>
        </p:txBody>
      </p:sp>
      <p:sp>
        <p:nvSpPr>
          <p:cNvPr id="3" name="Marcador de contenido 2"/>
          <p:cNvSpPr>
            <a:spLocks noGrp="1"/>
          </p:cNvSpPr>
          <p:nvPr>
            <p:ph idx="1"/>
          </p:nvPr>
        </p:nvSpPr>
        <p:spPr/>
        <p:txBody>
          <a:bodyPr/>
          <a:lstStyle/>
          <a:p>
            <a:endParaRPr lang="es-MX" dirty="0"/>
          </a:p>
        </p:txBody>
      </p:sp>
      <p:pic>
        <p:nvPicPr>
          <p:cNvPr id="5" name="Imagen 4"/>
          <p:cNvPicPr>
            <a:picLocks noChangeAspect="1"/>
          </p:cNvPicPr>
          <p:nvPr/>
        </p:nvPicPr>
        <p:blipFill>
          <a:blip r:embed="rId2"/>
          <a:stretch>
            <a:fillRect/>
          </a:stretch>
        </p:blipFill>
        <p:spPr>
          <a:xfrm>
            <a:off x="8858021" y="1825625"/>
            <a:ext cx="2404489" cy="3193749"/>
          </a:xfrm>
          <a:prstGeom prst="rect">
            <a:avLst/>
          </a:prstGeom>
        </p:spPr>
      </p:pic>
      <p:pic>
        <p:nvPicPr>
          <p:cNvPr id="6" name="Imagen 5"/>
          <p:cNvPicPr>
            <a:picLocks noChangeAspect="1"/>
          </p:cNvPicPr>
          <p:nvPr/>
        </p:nvPicPr>
        <p:blipFill>
          <a:blip r:embed="rId3"/>
          <a:stretch>
            <a:fillRect/>
          </a:stretch>
        </p:blipFill>
        <p:spPr>
          <a:xfrm>
            <a:off x="916496" y="1856556"/>
            <a:ext cx="2165600" cy="3162818"/>
          </a:xfrm>
          <a:prstGeom prst="rect">
            <a:avLst/>
          </a:prstGeom>
        </p:spPr>
      </p:pic>
    </p:spTree>
    <p:extLst>
      <p:ext uri="{BB962C8B-B14F-4D97-AF65-F5344CB8AC3E}">
        <p14:creationId xmlns:p14="http://schemas.microsoft.com/office/powerpoint/2010/main" val="1598137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135801" y="162963"/>
            <a:ext cx="19053614" cy="6024726"/>
          </a:xfrm>
          <a:prstGeom prst="rect">
            <a:avLst/>
          </a:prstGeom>
          <a:noFill/>
        </p:spPr>
        <p:txBody>
          <a:bodyPr wrap="none" rtlCol="0">
            <a:spAutoFit/>
          </a:bodyPr>
          <a:lstStyle/>
          <a:p>
            <a:pPr lvl="0"/>
            <a:r>
              <a:rPr lang="en-US" sz="1050" dirty="0">
                <a:solidFill>
                  <a:prstClr val="black"/>
                </a:solidFill>
              </a:rPr>
              <a:t>Polymer Synthesis and Characterization:</a:t>
            </a:r>
          </a:p>
          <a:p>
            <a:pPr lvl="0"/>
            <a:r>
              <a:rPr lang="en-US" sz="1050" dirty="0">
                <a:solidFill>
                  <a:prstClr val="black"/>
                </a:solidFill>
              </a:rPr>
              <a:t>Novel synthesis methods and strategies for polymerization</a:t>
            </a:r>
          </a:p>
          <a:p>
            <a:pPr lvl="0"/>
            <a:r>
              <a:rPr lang="en-US" sz="1050" dirty="0">
                <a:solidFill>
                  <a:prstClr val="black"/>
                </a:solidFill>
              </a:rPr>
              <a:t>Advanced characterization techniques for polymer structure and properties</a:t>
            </a:r>
          </a:p>
          <a:p>
            <a:pPr lvl="0"/>
            <a:r>
              <a:rPr lang="en-US" sz="1050" dirty="0">
                <a:solidFill>
                  <a:prstClr val="black"/>
                </a:solidFill>
              </a:rPr>
              <a:t>Polymer functionalization and modification approaches</a:t>
            </a:r>
          </a:p>
          <a:p>
            <a:pPr lvl="0"/>
            <a:r>
              <a:rPr lang="en-US" sz="1050" dirty="0">
                <a:solidFill>
                  <a:prstClr val="black"/>
                </a:solidFill>
              </a:rPr>
              <a:t>Polymer Processing and Manufacturing:</a:t>
            </a:r>
          </a:p>
          <a:p>
            <a:pPr lvl="0"/>
            <a:r>
              <a:rPr lang="en-US" sz="1050" dirty="0">
                <a:solidFill>
                  <a:prstClr val="black"/>
                </a:solidFill>
              </a:rPr>
              <a:t>Polymer melt processing, extrusion, and molding techniques</a:t>
            </a:r>
          </a:p>
          <a:p>
            <a:pPr lvl="0"/>
            <a:r>
              <a:rPr lang="en-US" sz="1050" dirty="0">
                <a:solidFill>
                  <a:prstClr val="black"/>
                </a:solidFill>
              </a:rPr>
              <a:t>Additive manufacturing and 3D printing of polymers</a:t>
            </a:r>
          </a:p>
          <a:p>
            <a:pPr lvl="0"/>
            <a:r>
              <a:rPr lang="en-US" sz="1050" dirty="0">
                <a:solidFill>
                  <a:prstClr val="black"/>
                </a:solidFill>
              </a:rPr>
              <a:t>Polymer processing for specific applications (e.g., films, fibers, coatings)</a:t>
            </a:r>
          </a:p>
          <a:p>
            <a:pPr lvl="0"/>
            <a:r>
              <a:rPr lang="en-US" sz="1050" dirty="0">
                <a:solidFill>
                  <a:prstClr val="black"/>
                </a:solidFill>
              </a:rPr>
              <a:t>Polymer Properties and Applications:</a:t>
            </a:r>
          </a:p>
          <a:p>
            <a:pPr lvl="0"/>
            <a:r>
              <a:rPr lang="en-US" sz="1050" dirty="0">
                <a:solidFill>
                  <a:prstClr val="black"/>
                </a:solidFill>
              </a:rPr>
              <a:t>Structure-property relationships in polymers</a:t>
            </a:r>
          </a:p>
          <a:p>
            <a:pPr lvl="0"/>
            <a:r>
              <a:rPr lang="en-US" sz="1050" dirty="0">
                <a:solidFill>
                  <a:prstClr val="black"/>
                </a:solidFill>
              </a:rPr>
              <a:t>Mechanical, thermal, electrical, and optical properties of polymers</a:t>
            </a:r>
          </a:p>
          <a:p>
            <a:pPr lvl="0"/>
            <a:r>
              <a:rPr lang="en-US" sz="1050" dirty="0">
                <a:solidFill>
                  <a:prstClr val="black"/>
                </a:solidFill>
              </a:rPr>
              <a:t>Applications of polymers in various fields (e.g., biomedical, energy, packaging, electronics)</a:t>
            </a:r>
          </a:p>
          <a:p>
            <a:pPr lvl="0"/>
            <a:r>
              <a:rPr lang="en-US" sz="1050" dirty="0">
                <a:solidFill>
                  <a:prstClr val="black"/>
                </a:solidFill>
              </a:rPr>
              <a:t>Polymer Composites and Nanotechnology:</a:t>
            </a:r>
          </a:p>
          <a:p>
            <a:pPr lvl="0"/>
            <a:r>
              <a:rPr lang="en-US" sz="1050" dirty="0">
                <a:solidFill>
                  <a:prstClr val="black"/>
                </a:solidFill>
              </a:rPr>
              <a:t>Polymer matrix composites and their fabrication techniques</a:t>
            </a:r>
          </a:p>
          <a:p>
            <a:pPr lvl="0"/>
            <a:r>
              <a:rPr lang="en-US" sz="1050" dirty="0">
                <a:solidFill>
                  <a:prstClr val="black"/>
                </a:solidFill>
              </a:rPr>
              <a:t>Nanocomposites and their characterization</a:t>
            </a:r>
          </a:p>
          <a:p>
            <a:pPr lvl="0"/>
            <a:r>
              <a:rPr lang="en-US" sz="1050" dirty="0">
                <a:solidFill>
                  <a:prstClr val="black"/>
                </a:solidFill>
              </a:rPr>
              <a:t>Polymer-based nanomaterials and their applications</a:t>
            </a:r>
          </a:p>
          <a:p>
            <a:pPr lvl="0"/>
            <a:r>
              <a:rPr lang="en-US" sz="1050" dirty="0">
                <a:solidFill>
                  <a:prstClr val="black"/>
                </a:solidFill>
              </a:rPr>
              <a:t>Polymer Physics and Theory:</a:t>
            </a:r>
          </a:p>
          <a:p>
            <a:pPr lvl="0"/>
            <a:r>
              <a:rPr lang="en-US" sz="1050" dirty="0">
                <a:solidFill>
                  <a:prstClr val="black"/>
                </a:solidFill>
              </a:rPr>
              <a:t>Polymer dynamics and rheology</a:t>
            </a:r>
          </a:p>
          <a:p>
            <a:pPr lvl="0"/>
            <a:r>
              <a:rPr lang="en-US" sz="1050" dirty="0">
                <a:solidFill>
                  <a:prstClr val="black"/>
                </a:solidFill>
              </a:rPr>
              <a:t>Polymer modeling and simulation</a:t>
            </a:r>
          </a:p>
          <a:p>
            <a:pPr lvl="0"/>
            <a:r>
              <a:rPr lang="en-US" sz="1050" dirty="0">
                <a:solidFill>
                  <a:prstClr val="black"/>
                </a:solidFill>
              </a:rPr>
              <a:t>Polymer self-assembly and phase behavior</a:t>
            </a:r>
          </a:p>
          <a:p>
            <a:pPr lvl="0"/>
            <a:r>
              <a:rPr lang="en-US" sz="1050" dirty="0">
                <a:solidFill>
                  <a:prstClr val="black"/>
                </a:solidFill>
              </a:rPr>
              <a:t>Biopolymers and Sustainable Polymers:</a:t>
            </a:r>
          </a:p>
          <a:p>
            <a:pPr lvl="0"/>
            <a:r>
              <a:rPr lang="en-US" sz="1050" dirty="0">
                <a:solidFill>
                  <a:prstClr val="black"/>
                </a:solidFill>
              </a:rPr>
              <a:t>Biodegradable and bio-based polymers</a:t>
            </a:r>
          </a:p>
          <a:p>
            <a:pPr lvl="0"/>
            <a:r>
              <a:rPr lang="en-US" sz="1050" dirty="0">
                <a:solidFill>
                  <a:prstClr val="black"/>
                </a:solidFill>
              </a:rPr>
              <a:t>Sustainable synthesis and processing of polymers</a:t>
            </a:r>
          </a:p>
          <a:p>
            <a:pPr lvl="0"/>
            <a:r>
              <a:rPr lang="en-US" sz="1050" dirty="0">
                <a:solidFill>
                  <a:prstClr val="black"/>
                </a:solidFill>
              </a:rPr>
              <a:t>Environmental impact and life cycle assessment of polymers</a:t>
            </a:r>
          </a:p>
          <a:p>
            <a:pPr lvl="0"/>
            <a:r>
              <a:rPr lang="en-US" sz="1050" dirty="0">
                <a:solidFill>
                  <a:prstClr val="black"/>
                </a:solidFill>
              </a:rPr>
              <a:t>Polymer Engineering and Design:</a:t>
            </a:r>
          </a:p>
          <a:p>
            <a:pPr lvl="0"/>
            <a:r>
              <a:rPr lang="en-US" sz="1050" dirty="0">
                <a:solidFill>
                  <a:prstClr val="black"/>
                </a:solidFill>
              </a:rPr>
              <a:t>Design and optimization of polymer materials for specific applications</a:t>
            </a:r>
          </a:p>
          <a:p>
            <a:pPr lvl="0"/>
            <a:r>
              <a:rPr lang="en-US" sz="1050" dirty="0">
                <a:solidFill>
                  <a:prstClr val="black"/>
                </a:solidFill>
              </a:rPr>
              <a:t>Structure-property relationships for engineering polymers</a:t>
            </a:r>
          </a:p>
          <a:p>
            <a:pPr lvl="0"/>
            <a:r>
              <a:rPr lang="en-US" sz="1050" dirty="0">
                <a:solidFill>
                  <a:prstClr val="black"/>
                </a:solidFill>
              </a:rPr>
              <a:t>Polymer processing and design for improved performance and functionality</a:t>
            </a:r>
          </a:p>
          <a:p>
            <a:pPr lvl="0"/>
            <a:r>
              <a:rPr lang="en-US" sz="1050" dirty="0">
                <a:solidFill>
                  <a:prstClr val="black"/>
                </a:solidFill>
              </a:rPr>
              <a:t>Polymer Characterization Techniques:</a:t>
            </a:r>
          </a:p>
          <a:p>
            <a:pPr lvl="0"/>
            <a:r>
              <a:rPr lang="en-US" sz="1050" dirty="0">
                <a:solidFill>
                  <a:prstClr val="black"/>
                </a:solidFill>
              </a:rPr>
              <a:t>Spectroscopic techniques (e.g., FTIR, NMR, Raman) for polymer analysis</a:t>
            </a:r>
          </a:p>
          <a:p>
            <a:pPr lvl="0"/>
            <a:r>
              <a:rPr lang="en-US" sz="1050" dirty="0">
                <a:solidFill>
                  <a:prstClr val="black"/>
                </a:solidFill>
              </a:rPr>
              <a:t>Thermal analysis techniques (e.g., DSC, TGA) for polymer characterization</a:t>
            </a:r>
          </a:p>
          <a:p>
            <a:pPr lvl="0"/>
            <a:r>
              <a:rPr lang="en-US" sz="1050" dirty="0">
                <a:solidFill>
                  <a:prstClr val="black"/>
                </a:solidFill>
              </a:rPr>
              <a:t>Microscopy and imaging techniques (e.g., SEM, AFM) for polymer study</a:t>
            </a:r>
          </a:p>
          <a:p>
            <a:pPr lvl="0"/>
            <a:r>
              <a:rPr lang="en-US" sz="1050" dirty="0">
                <a:solidFill>
                  <a:prstClr val="black"/>
                </a:solidFill>
              </a:rPr>
              <a:t>JPMS encourages submissions of original research articles, reviews, and perspectives that present significant contributions to the field of polymer science. The journal welcomes interdisciplinary research that combines polymer science with other scientific disciplines such as chemistry, materials science, physics, biology, and engineering.</a:t>
            </a:r>
          </a:p>
          <a:p>
            <a:pPr lvl="0"/>
            <a:r>
              <a:rPr lang="en-US" sz="1050" dirty="0">
                <a:solidFill>
                  <a:prstClr val="black"/>
                </a:solidFill>
              </a:rPr>
              <a:t>JPMS is committed to maintaining high scientific standards and rigor in the peer-review process to ensure the publication of high-quality and impactful research. The journal aims to foster collaboration and exchange of ideas among researchers and professionals in the polymer community, promoting the advancement and innovation in the field.</a:t>
            </a:r>
          </a:p>
          <a:p>
            <a:pPr lvl="0"/>
            <a:r>
              <a:rPr lang="en-US" sz="1050" dirty="0">
                <a:solidFill>
                  <a:prstClr val="black"/>
                </a:solidFill>
              </a:rPr>
              <a:t>Note: The scope of the Journal of the Polymer Mexican Society can be further refined or expanded based on the specific objectives and focus of the society</a:t>
            </a:r>
          </a:p>
          <a:p>
            <a:endParaRPr lang="es-MX" dirty="0"/>
          </a:p>
        </p:txBody>
      </p:sp>
    </p:spTree>
    <p:extLst>
      <p:ext uri="{BB962C8B-B14F-4D97-AF65-F5344CB8AC3E}">
        <p14:creationId xmlns:p14="http://schemas.microsoft.com/office/powerpoint/2010/main" val="3385120820"/>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14225</TotalTime>
  <Words>737</Words>
  <Application>Microsoft Office PowerPoint</Application>
  <PresentationFormat>Panorámica</PresentationFormat>
  <Paragraphs>85</Paragraphs>
  <Slides>6</Slides>
  <Notes>1</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6</vt:i4>
      </vt:variant>
    </vt:vector>
  </HeadingPairs>
  <TitlesOfParts>
    <vt:vector size="10" baseType="lpstr">
      <vt:lpstr>Arial</vt:lpstr>
      <vt:lpstr>Calibri</vt:lpstr>
      <vt:lpstr>Calibri Light</vt:lpstr>
      <vt:lpstr>Tema de Office</vt:lpstr>
      <vt:lpstr>Cover page (main info). </vt:lpstr>
      <vt:lpstr>Presentación de PowerPoint</vt:lpstr>
      <vt:lpstr>Presentación de PowerPoint</vt:lpstr>
      <vt:lpstr>scope</vt:lpstr>
      <vt:lpstr>Examples of e journals </vt:lpstr>
      <vt:lpstr>Presentación de PowerPoint</vt:lpstr>
    </vt:vector>
  </TitlesOfParts>
  <Company>HP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Ramiro Guerrero</dc:creator>
  <cp:lastModifiedBy>Ramiro Guerrero</cp:lastModifiedBy>
  <cp:revision>32</cp:revision>
  <dcterms:created xsi:type="dcterms:W3CDTF">2023-10-23T20:08:16Z</dcterms:created>
  <dcterms:modified xsi:type="dcterms:W3CDTF">2024-01-17T16:24:23Z</dcterms:modified>
</cp:coreProperties>
</file>